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6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464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904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65418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383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433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6855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6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4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4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1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4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1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3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6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949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5202" cy="3035808"/>
          </a:xfrm>
        </p:spPr>
        <p:txBody>
          <a:bodyPr/>
          <a:lstStyle/>
          <a:p>
            <a:r>
              <a:rPr lang="ru-RU" sz="8000" dirty="0"/>
              <a:t>Проблемы </a:t>
            </a:r>
            <a:br>
              <a:rPr lang="ru-RU" sz="8000" dirty="0"/>
            </a:br>
            <a:r>
              <a:rPr lang="ru-RU" sz="8000" dirty="0"/>
              <a:t>лесопользования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2400" dirty="0" smtClean="0"/>
              <a:t>Выполнил:</a:t>
            </a:r>
            <a:r>
              <a:rPr lang="en-US" sz="2400" dirty="0" smtClean="0"/>
              <a:t> </a:t>
            </a:r>
            <a:r>
              <a:rPr lang="ru-RU" sz="2400" dirty="0" smtClean="0"/>
              <a:t>студент ИУК4-62Б Калашников Артем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536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45576" y="2259622"/>
            <a:ext cx="99030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800" b="1" kern="0" noProof="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itchFamily="66" charset="0"/>
                <a:ea typeface="+mj-ea"/>
                <a:cs typeface="+mj-cs"/>
              </a:rPr>
              <a:t>Спасибо за внимание!</a:t>
            </a:r>
            <a:endParaRPr kumimoji="0" lang="ru-RU" sz="4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36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340618" y="1272205"/>
            <a:ext cx="609869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Arial" panose="020B0604020202020204" pitchFamily="34" charset="0"/>
              <a:buChar char="•"/>
              <a:defRPr/>
            </a:pPr>
            <a:r>
              <a:rPr lang="ru-RU" sz="3200" kern="0" dirty="0">
                <a:latin typeface="Times New Roman" pitchFamily="18" charset="0"/>
              </a:rPr>
              <a:t>Природный комплекс на котором держится вся экосистема;</a:t>
            </a:r>
          </a:p>
          <a:p>
            <a:pPr marL="457200" lvl="0" indent="-4572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Arial" panose="020B0604020202020204" pitchFamily="34" charset="0"/>
              <a:buChar char="•"/>
              <a:defRPr/>
            </a:pPr>
            <a:r>
              <a:rPr lang="ru-RU" sz="3200" kern="0" dirty="0">
                <a:latin typeface="Times New Roman" pitchFamily="18" charset="0"/>
              </a:rPr>
              <a:t>Поставщик древесины для производства бесчисленного количества разнообразной продукции и рабочих мест;</a:t>
            </a:r>
          </a:p>
          <a:p>
            <a:pPr marL="457200" lvl="0" indent="-4572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Arial" panose="020B0604020202020204" pitchFamily="34" charset="0"/>
              <a:buChar char="•"/>
              <a:defRPr/>
            </a:pPr>
            <a:r>
              <a:rPr lang="ru-RU" sz="3200" kern="0" dirty="0">
                <a:latin typeface="Times New Roman" pitchFamily="18" charset="0"/>
              </a:rPr>
              <a:t>Поставщик других ресурсов: ягод, грибов, меда, лекарственных растений;</a:t>
            </a:r>
          </a:p>
          <a:p>
            <a:pPr marL="457200" lvl="0" indent="-4572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Arial" panose="020B0604020202020204" pitchFamily="34" charset="0"/>
              <a:buChar char="•"/>
              <a:defRPr/>
            </a:pPr>
            <a:r>
              <a:rPr lang="ru-RU" sz="3200" kern="0" dirty="0">
                <a:latin typeface="Times New Roman" pitchFamily="18" charset="0"/>
              </a:rPr>
              <a:t>Место отдыха, туризма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90599" y="564319"/>
            <a:ext cx="10421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Лес – особенное богатство любой страны: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1" y="1952919"/>
            <a:ext cx="5852327" cy="39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2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77361" y="967406"/>
            <a:ext cx="55420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Лесопользование</a:t>
            </a:r>
            <a:r>
              <a:rPr kumimoji="0" lang="ru-RU" sz="6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B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 – </a:t>
            </a: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это использование всех ресурсов леса, всех </a:t>
            </a:r>
            <a:b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видов лесных </a:t>
            </a:r>
            <a:b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богатств</a:t>
            </a:r>
            <a:endParaRPr kumimoji="0" lang="ru-RU" sz="1200" b="0" i="0" u="none" strike="noStrike" kern="0" cap="none" spc="0" normalizeH="0" baseline="0" noProof="0" dirty="0" smtClean="0">
              <a:ln>
                <a:noFill/>
              </a:ln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77" y="1486631"/>
            <a:ext cx="5815700" cy="38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7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19100" y="658543"/>
            <a:ext cx="6096000" cy="592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Заготовка древесины и вторичных лесных ресурсов;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Побочное лесопользование – сенокошение, заготовка ягод, сбор мха и др.;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Пользование участками лесного фонда для нужд охотничьего хозяйства;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Пользование участками лесного фонда для научно-исследовательских целей;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Пользование участками лесного фонда для культурно-оздоровительных, спортивных мероприятий;</a:t>
            </a: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 bwMode="auto">
          <a:xfrm>
            <a:off x="-967154" y="-353402"/>
            <a:ext cx="838517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lang="ru-RU" kern="0" dirty="0" smtClean="0">
                <a:solidFill>
                  <a:srgbClr val="FF9900"/>
                </a:solidFill>
                <a:latin typeface="Monotype Corsiva" pitchFamily="66" charset="0"/>
              </a:rPr>
              <a:t>Виды лесопользования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52" y="362560"/>
            <a:ext cx="3614928" cy="27111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750" y="3559795"/>
            <a:ext cx="6037802" cy="30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141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8105" y="1880307"/>
            <a:ext cx="6096000" cy="31947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Быстрое уничтожение массивов леса в результате вырубок</a:t>
            </a:r>
          </a:p>
          <a:p>
            <a:pPr>
              <a:lnSpc>
                <a:spcPct val="90000"/>
              </a:lnSpc>
              <a:defRPr/>
            </a:pPr>
            <a:r>
              <a:rPr lang="ru-RU" sz="2800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Переруб </a:t>
            </a:r>
            <a:r>
              <a:rPr lang="ru-RU" sz="28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момент,</a:t>
            </a:r>
            <a:r>
              <a:rPr lang="ru-RU" sz="28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вырубается больше деревьев, чем произрастает за год;</a:t>
            </a:r>
          </a:p>
          <a:p>
            <a:pPr>
              <a:lnSpc>
                <a:spcPct val="90000"/>
              </a:lnSpc>
              <a:defRPr/>
            </a:pPr>
            <a:r>
              <a:rPr lang="ru-RU" sz="2800" dirty="0" err="1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Недоруб</a:t>
            </a:r>
            <a:r>
              <a:rPr lang="ru-RU" sz="2800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приводит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старению леса,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снижению его  продуктивности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заболеваниям старых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деревьев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4256" y="245989"/>
            <a:ext cx="88666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Основные проблемы лесопользования: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24" y="2004646"/>
            <a:ext cx="5135845" cy="34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91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0" y="1252993"/>
            <a:ext cx="6096000" cy="47212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</a:rPr>
              <a:t>Отсутствие эффективной лесной охраны и как следствие огромное количество пожаров, уничтожающих значительные площади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SzTx/>
              <a:buFontTx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			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20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2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0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год – 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1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4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-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1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6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 </a:t>
            </a:r>
            <a:r>
              <a:rPr kumimoji="0" lang="ru-RU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млн.га</a:t>
            </a:r>
            <a:endParaRPr kumimoji="0" lang="ru-RU" sz="32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onotype Corsiva" pitchFamily="66" charset="0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</a:rPr>
              <a:t>Эрозия и заболачивание вырубок;	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26" name="Picture 2" descr="https://avatars.mds.yandex.net/i?id=35107dccd12c3a6ac97061741ca77cc657137453-4767813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7" y="1963066"/>
            <a:ext cx="5761999" cy="330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096000" y="2259623"/>
            <a:ext cx="6096000" cy="32685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Неистощительное</a:t>
            </a:r>
            <a:r>
              <a:rPr lang="ru-RU" sz="24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 </a:t>
            </a: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использование древесных ресурсов;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Сохранение основных </a:t>
            </a:r>
            <a:r>
              <a:rPr lang="ru-RU" sz="24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средообразующих</a:t>
            </a: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 функций леса;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Обеспечение потребностей населения в основных благах </a:t>
            </a:r>
            <a:r>
              <a:rPr lang="ru-RU" sz="24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и </a:t>
            </a: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функциях леса;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Сохранение биологического разнообразия видов.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5" y="2259623"/>
            <a:ext cx="5408245" cy="30421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94946" y="158261"/>
            <a:ext cx="99030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b="1" kern="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itchFamily="66" charset="0"/>
                <a:ea typeface="+mj-ea"/>
                <a:cs typeface="+mj-cs"/>
              </a:rPr>
              <a:t>Основное направление – устойчивое </a:t>
            </a:r>
            <a:r>
              <a:rPr lang="ru-RU" sz="4400" b="1" kern="0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itchFamily="66" charset="0"/>
                <a:ea typeface="+mj-ea"/>
                <a:cs typeface="+mj-cs"/>
              </a:rPr>
              <a:t>лесопользвоание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56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9" y="1936439"/>
            <a:ext cx="5690864" cy="405778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27892" y="1663576"/>
            <a:ext cx="6096000" cy="4118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defRPr/>
            </a:pPr>
            <a:r>
              <a:rPr lang="ru-RU" sz="4400" kern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itchFamily="66" charset="0"/>
              </a:rPr>
              <a:t>Для этого необходимо: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Государственное регулирование процесса лесопользования;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32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Лесовосстановление</a:t>
            </a:r>
            <a:r>
              <a:rPr lang="ru-RU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32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Лесовыращивание</a:t>
            </a:r>
            <a:r>
              <a:rPr lang="ru-RU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Уход за лесом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59776" y="221372"/>
            <a:ext cx="99030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Пути решения</a:t>
            </a: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B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 Black"/>
                <a:ea typeface="+mj-ea"/>
                <a:cs typeface="+mj-cs"/>
              </a:rPr>
              <a:t> </a:t>
            </a: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экологической </a:t>
            </a: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катастрофы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654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1" y="924295"/>
            <a:ext cx="3651372" cy="511491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82869" y="357822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«</a:t>
            </a: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Каждое поколение россиян является по существу не полновластным хозяином, а лишь временным пользователем лесных ресурсов, обязанным передать их следующему поколению не в худшем виде, по сравнению с полученными от предыдущего поколения».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03873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234</TotalTime>
  <Words>253</Words>
  <Application>Microsoft Office PowerPoint</Application>
  <PresentationFormat>Широкоэкранный</PresentationFormat>
  <Paragraphs>34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Century Gothic</vt:lpstr>
      <vt:lpstr>Monotype Corsiva</vt:lpstr>
      <vt:lpstr>Times New Roman</vt:lpstr>
      <vt:lpstr>Wingdings</vt:lpstr>
      <vt:lpstr>Wingdings 3</vt:lpstr>
      <vt:lpstr>Ион</vt:lpstr>
      <vt:lpstr>Проблемы  лесопользования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Проблемы  лесопользования</dc:title>
  <dc:creator>Артем Калашников</dc:creator>
  <cp:lastModifiedBy>Артем Калашников</cp:lastModifiedBy>
  <cp:revision>6</cp:revision>
  <dcterms:created xsi:type="dcterms:W3CDTF">2023-05-05T14:18:44Z</dcterms:created>
  <dcterms:modified xsi:type="dcterms:W3CDTF">2023-05-16T06:50:15Z</dcterms:modified>
</cp:coreProperties>
</file>